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329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8" r:id="rId19"/>
    <p:sldId id="347" r:id="rId20"/>
    <p:sldId id="349" r:id="rId21"/>
    <p:sldId id="351" r:id="rId22"/>
    <p:sldId id="352" r:id="rId23"/>
    <p:sldId id="376" r:id="rId24"/>
    <p:sldId id="354" r:id="rId25"/>
    <p:sldId id="356" r:id="rId26"/>
    <p:sldId id="357" r:id="rId27"/>
    <p:sldId id="358" r:id="rId28"/>
    <p:sldId id="360" r:id="rId29"/>
    <p:sldId id="361" r:id="rId30"/>
    <p:sldId id="363" r:id="rId31"/>
    <p:sldId id="362" r:id="rId32"/>
    <p:sldId id="364" r:id="rId33"/>
    <p:sldId id="365" r:id="rId34"/>
    <p:sldId id="367" r:id="rId35"/>
    <p:sldId id="368" r:id="rId36"/>
    <p:sldId id="369" r:id="rId37"/>
    <p:sldId id="370" r:id="rId38"/>
    <p:sldId id="366" r:id="rId39"/>
    <p:sldId id="371" r:id="rId40"/>
    <p:sldId id="372" r:id="rId41"/>
    <p:sldId id="374" r:id="rId42"/>
    <p:sldId id="353" r:id="rId43"/>
    <p:sldId id="375" r:id="rId44"/>
    <p:sldId id="373" r:id="rId45"/>
    <p:sldId id="377" r:id="rId46"/>
    <p:sldId id="384" r:id="rId47"/>
    <p:sldId id="379" r:id="rId48"/>
    <p:sldId id="380" r:id="rId49"/>
    <p:sldId id="381" r:id="rId50"/>
    <p:sldId id="382" r:id="rId51"/>
    <p:sldId id="383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2919" autoAdjust="0"/>
  </p:normalViewPr>
  <p:slideViewPr>
    <p:cSldViewPr snapToGrid="0">
      <p:cViewPr varScale="1">
        <p:scale>
          <a:sx n="85" d="100"/>
          <a:sy n="85" d="100"/>
        </p:scale>
        <p:origin x="90" y="25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3DD9F-EA02-40CB-8560-9E5746F0DD84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722C2-4201-4062-AEC6-FE60270E9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30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92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9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28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3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0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31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40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32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39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97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88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20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938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45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1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52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06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97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5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97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28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43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97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18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622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21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139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06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0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92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77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73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86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66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022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750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6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888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217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28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2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738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538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96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432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539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50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136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931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181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403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76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669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112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347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686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718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81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4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88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50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722C2-4201-4062-AEC6-FE60270E91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5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7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5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04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9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6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6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2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5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A5932-BE2D-4EF9-9C4B-7ED4475A7991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C7A29-D847-4A41-947E-1FDB2A966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slide" Target="slide5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png"/><Relationship Id="rId11" Type="http://schemas.openxmlformats.org/officeDocument/2006/relationships/image" Target="../media/image14.png"/><Relationship Id="rId5" Type="http://schemas.openxmlformats.org/officeDocument/2006/relationships/image" Target="../media/image9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733946"/>
            <a:ext cx="10602686" cy="1339143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BÁO CÁO </a:t>
            </a:r>
            <a:br>
              <a:rPr 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40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DỰ ÁN TỐT NGHIỆP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8616" y="3309258"/>
            <a:ext cx="9004300" cy="3294742"/>
          </a:xfrm>
        </p:spPr>
        <p:txBody>
          <a:bodyPr>
            <a:noAutofit/>
          </a:bodyPr>
          <a:lstStyle/>
          <a:p>
            <a:pPr algn="l"/>
            <a:r>
              <a:rPr lang="en-US" sz="22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Lớp </a:t>
            </a:r>
            <a:r>
              <a:rPr lang="en-US" sz="2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	: </a:t>
            </a:r>
            <a:r>
              <a:rPr lang="en-US" sz="2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IT16305_T</a:t>
            </a:r>
            <a:endParaRPr lang="en-US" sz="220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l"/>
            <a:r>
              <a:rPr lang="en-US" sz="2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Giảng viên hướng dẫn</a:t>
            </a:r>
            <a:r>
              <a:rPr lang="en-US" sz="22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: </a:t>
            </a:r>
            <a:r>
              <a:rPr lang="en-US" sz="2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Thầy Nguyễn Nghiệm</a:t>
            </a:r>
            <a:endParaRPr lang="en-US" sz="220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l"/>
            <a:r>
              <a:rPr lang="en-US" sz="2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Nhóm Sinh viên thực hiện 	:</a:t>
            </a:r>
            <a:r>
              <a:rPr lang="en-US" sz="22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Hoàng </a:t>
            </a:r>
            <a:r>
              <a:rPr 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Minh Duy	</a:t>
            </a:r>
            <a:r>
              <a:rPr lang="en-US" sz="20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PS16073 )</a:t>
            </a:r>
          </a:p>
          <a:p>
            <a:pPr algn="l"/>
            <a:r>
              <a:rPr lang="en-US" sz="20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	  Trần </a:t>
            </a:r>
            <a:r>
              <a:rPr 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Thiên </a:t>
            </a:r>
            <a:r>
              <a:rPr lang="en-US" sz="20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Văn	( PS17125 )</a:t>
            </a:r>
          </a:p>
          <a:p>
            <a:pPr algn="l"/>
            <a:r>
              <a:rPr 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0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  Nguyễn </a:t>
            </a:r>
            <a:r>
              <a:rPr 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Hùng Lâm	</a:t>
            </a:r>
            <a:r>
              <a:rPr lang="en-US" sz="20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PS16063 )</a:t>
            </a:r>
          </a:p>
          <a:p>
            <a:pPr algn="l"/>
            <a:r>
              <a:rPr 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0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  Lê Bảo Đăng		( PS14887 )</a:t>
            </a:r>
          </a:p>
          <a:p>
            <a:pPr algn="l"/>
            <a:r>
              <a:rPr 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0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  Lê </a:t>
            </a:r>
            <a:r>
              <a:rPr 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Quang Minh	</a:t>
            </a:r>
            <a:r>
              <a:rPr lang="en-US" sz="20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PS17003 )</a:t>
            </a:r>
          </a:p>
          <a:p>
            <a:pPr algn="l"/>
            <a:r>
              <a:rPr 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0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  Phạm </a:t>
            </a:r>
            <a:r>
              <a:rPr lang="en-US" sz="20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Anh </a:t>
            </a:r>
            <a:r>
              <a:rPr lang="en-US" sz="20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Duy	( PS16042 )</a:t>
            </a:r>
            <a:endParaRPr lang="en-US" sz="2000">
              <a:ln w="0"/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200">
              <a:ln w="0"/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53144" y="3145328"/>
            <a:ext cx="1068977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140126" y="219751"/>
            <a:ext cx="5715808" cy="514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TRƯỜNG CAO ĐẲNG THỰC HÀNH FPT POLYTECHNIC</a:t>
            </a:r>
            <a:endParaRPr lang="en-US" sz="1600" b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53144" y="2089912"/>
            <a:ext cx="10602686" cy="10539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u="sng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ĐỀ TÀI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WEBSITE BÁN ĐIỆN MÁY VÀ ĐIỆN GIA DỤNG</a:t>
            </a:r>
            <a:b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ELECTRONICS AND ELECTRICAL APPLIANCES WEBSTORE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2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18" y="1459460"/>
            <a:ext cx="959825" cy="959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310750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1. GIỚI THIỆU DỰ ÁN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965772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279879" y="1088507"/>
            <a:ext cx="448618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1.1 Giới thiệu công ty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53144" y="1722901"/>
            <a:ext cx="5529943" cy="48956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Công ty TNHH MTV G2 là một công ty Start-up ở lĩnh vực buôn bán đồ dùng, thiết bị điện máy - điện tử gia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 được thành lập vào giữa năm 2022.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Bước đầu, công ty đã tìm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được đối tác, bắt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đầu nhập hàng và bán lại cho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khách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quen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Công ty quản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lý thông tin khách hàng, hàng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hóa, đơn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hàng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sổ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sách, excel.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Công ty chưa có nhân sự chuyên về CNTT và ngân sách có hạn.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23" b="92982" l="5465" r="932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7" y="2022471"/>
            <a:ext cx="5893089" cy="4296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6880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784" y="3523717"/>
            <a:ext cx="3867766" cy="2924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310750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1. GIỚI THIỆU DỰ ÁN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965772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279879" y="1221387"/>
            <a:ext cx="553529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1.2 Tổng quan yêu cầu của công ty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78901" y="1855780"/>
            <a:ext cx="7358599" cy="499696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Xây dựng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website G2Shop - website bán trực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tuyến các sản phẩm điện máy – điện tử gia dụng mà công ty nhập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 phí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rẻ.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Ở giai đoạn đầu, website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cần: 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Đáp ứng nhu cầu xem, tìm kiếm sản phẩm; đặt hàng, hủy đặt hàng  của đối tượng khách hàng với các giao diện thân thiện, đơn giản.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Cung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cấp các mô đun quản lý thông tin, dữ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 (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khách hàng, sản phẩm, đơn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hàng ); phục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vụ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 nghiệp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vụ khác liên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 ( báo cáo, thống kê, … ) cho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đối tượng người quản trị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quản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lý, nhân viên bán hàng và nhân viên giao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hàng ).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01" y="1350385"/>
            <a:ext cx="2173332" cy="21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51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310750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 KHẢO SÁT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965772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279879" y="965772"/>
            <a:ext cx="553529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2.1 Sơ lược yêu cầu của khách hàng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653144" y="1600166"/>
            <a:ext cx="11066999" cy="499696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Website phục vụ 2 nhóm người dùng ( Khách hàng và Người Quản trị ).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Đối với khách ( Người truy cập chưa đăng nhập ):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Xem giới thiệu cửa hàng.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Xem sản phẩm.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Chọn sản phẩm vào giỏ hàng và điều chỉnh.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Nếu muốn đặt hàng thì website báo đăng nhập.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 gồm 3 phần ( header , nội dung trang , footer ).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 trang cần có:</a:t>
            </a:r>
          </a:p>
          <a:p>
            <a:pPr lvl="2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Trang chủ ( Danh mục loại sản phẩm, slide tin tức, danh mục các TOP sản phẩm nổi bật, danh mục Thương hiệu sản phẩm mua nhiều )</a:t>
            </a:r>
          </a:p>
          <a:p>
            <a:pPr lvl="2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Trang Danh mục sản phẩm ( Bộ lọc, danh sách sản phẩm )</a:t>
            </a:r>
          </a:p>
          <a:p>
            <a:pPr lvl="2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Trang Chi tiết sản phẩm ( Thông tin sản phẩm chi tiết, danh mục sản phẩm cùng loại )</a:t>
            </a:r>
          </a:p>
          <a:p>
            <a:pPr lvl="2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Trang giỏ hàng</a:t>
            </a:r>
          </a:p>
          <a:p>
            <a:pPr lvl="2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Các trang cho bảo mật: đăng nhập, đăng ký, quên mật khẩu, đặt lại mật khẩu )</a:t>
            </a:r>
          </a:p>
          <a:p>
            <a:pPr lvl="2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Các trang phụ: giới thiệu, liên hệ, tin tức, hướng dẫn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34" y="965772"/>
            <a:ext cx="3147609" cy="314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476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310750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 KHẢO SÁT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965772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279879" y="1182767"/>
            <a:ext cx="553529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2.1 Sơ lược yêu cầu của khách hàng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653144" y="1837790"/>
            <a:ext cx="10833363" cy="464503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Đối với khách hàng ( Người dùng có vai trò Khách hàng </a:t>
            </a:r>
            <a:b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đã đăng nhập thành công ):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Xem trước đơn hàng và đặt hàng từ giỏ hàng.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Xem lịch sử đặt hàng, chi tiết 1 đơn hàng mình đã đặt và </a:t>
            </a:r>
            <a:b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hủy đặt hàng đơn hàng chưa được xác nhận.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Cập nhật thông tin cá nhân, đổi mật khẩu.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Yêu thích sản phẩm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Xem sản phẩm mình đã thích hoặc đã mua.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 trang cần có: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Trang xem trước đơn hàng ( Thông tin khách hàng, thông tin giỏ hàng, form đặt hàng 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Trang lịch sử đặt hàng 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Trang chi tiết đơn hàng ( Thông tin đặt hàng, thông tin nhận hàng, nút hủy đặt hàng )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Trang cập nhật thông tin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Trang đổi mật khẩu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1800" smtClean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767" y="1182767"/>
            <a:ext cx="2905063" cy="29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96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 KHẢO SÁT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279879" y="900397"/>
            <a:ext cx="553529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2.1 Sơ lược yêu cầu của khách hàng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653144" y="1422135"/>
            <a:ext cx="10833363" cy="543586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Đối với người quản trị ( Người dùng có vai trò Quản lý, Nhân viên</a:t>
            </a:r>
            <a:b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bán hàng, Nhân viên giao hàng đã đăng nhập thành công ):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vai trò 	   	( liệt kê, tìm kiếm, xem, sửa tên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nhân viên 	    	( liệt kê, tìm kiếm, xem, xóa, sửa, kích hoạt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khách hàng  	( liệt kê, tìm kiếm, xem, kích hoạt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loại sản phẩm 	( liệt kê, tìm kiếm, xem, sửa, xóa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thương hiệu	( liệt kê, tìm kiếm, xem, sửa, xóa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sản phẩm 		( liệt kê, tìm kiếm, lọc, xem, sửa, xóa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trạng thái ĐH	( liệt kê, tìm kiếm, xem, sửa tên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đơn hàng		( liệt kê, lọc, xem, sửa đơn hàng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Liệt kê yêu thích sản phẩm.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thông tin cơ bản	( sửa email, sđt, địa chỉ, hướng dẫn, điều khoản &amp; chính sách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tin tức		( liệt kê, tìm kiếm, xem, sửa, xóa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Thống kê lượt truy cập	( theo ngày, tháng, quý, năm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Báo cáo, thống kê		( theo ngày, tháng, quý, năm ).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Phân quyền nhân viên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91" y="1534791"/>
            <a:ext cx="2765739" cy="27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87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 KHẢO SÁT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279879" y="1078429"/>
            <a:ext cx="553529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2.1 Sơ lược yêu cầu của khách hàng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708" y="1987466"/>
            <a:ext cx="1873558" cy="21957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12" y="1404952"/>
            <a:ext cx="3360736" cy="3360736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307553" y="4532647"/>
            <a:ext cx="1471649" cy="3759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LÝ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2" y="1733403"/>
            <a:ext cx="2756850" cy="270383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4487636" y="4532647"/>
            <a:ext cx="2933701" cy="3759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NHÂN VIÊN BÁN HÀNG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599929" y="4550837"/>
            <a:ext cx="2933701" cy="3759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NHÂN VIÊN GIAO HÀNG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42715" y="5003957"/>
            <a:ext cx="3401324" cy="153677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Sử dụng tất cả </a:t>
            </a:r>
            <a:b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quản trị </a:t>
            </a:r>
            <a:b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ngoại trừ cập nhật </a:t>
            </a:r>
            <a:b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đơn hàng đã được xác nhận )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253824" y="4926737"/>
            <a:ext cx="3401324" cy="153677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Liệt kê, lọc, tìm kiếm, xem </a:t>
            </a:r>
            <a:b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 phẩm.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Liệt kê, lọc, tìm kiếm, xem, nhập phí vận chuyển &amp; xác nhận đơn hàng.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1800" smtClean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800" smtClean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366117" y="5003957"/>
            <a:ext cx="3401324" cy="153677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Liệt kê, lọc, tìm kiếm, xem</a:t>
            </a:r>
            <a:b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đơn hàng.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Cập nhật trạng thái </a:t>
            </a:r>
            <a:b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đơn hàng đã được xác nhận.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1800" smtClean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1800" smtClean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7128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3. PHÂN TÍCH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279879" y="1078429"/>
            <a:ext cx="553529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3.1 Mô hình triển khai hệ thống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91" y="2030020"/>
            <a:ext cx="7178991" cy="33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83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3. PHÂN TÍCH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279879" y="1078429"/>
            <a:ext cx="553529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3.2 Sơ đồ Use cases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9879" y="1629985"/>
            <a:ext cx="553529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3.2.1 Tổng quan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74" y="2496608"/>
            <a:ext cx="9533025" cy="37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0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3. PHÂN TÍCH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881163"/>
            <a:ext cx="553529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3.2.2 Sơ đồ Use cases cụ thể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8" y="1552650"/>
            <a:ext cx="11527558" cy="49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772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3. PHÂN TÍCH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881163"/>
            <a:ext cx="553529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3.2.2 Sơ đồ Use cases cụ thể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58" y="1552650"/>
            <a:ext cx="7952442" cy="50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006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310750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GIỚI THIỆU THÀNH VIÊN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79748" y="5100428"/>
            <a:ext cx="3918857" cy="1282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HOÀNG MINH DUY</a:t>
            </a:r>
          </a:p>
          <a:p>
            <a:pPr>
              <a:lnSpc>
                <a:spcPct val="100000"/>
              </a:lnSpc>
            </a:pPr>
            <a:r>
              <a:rPr lang="en-US" sz="28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PS16073 )</a:t>
            </a:r>
            <a:endParaRPr lang="en-US" sz="2800" smtClean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Nhóm trưởng</a:t>
            </a:r>
            <a:endParaRPr lang="en-US" sz="20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090081" y="965772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BBDFA0-C084-7C09-69E9-B2E85A0F0748}"/>
              </a:ext>
            </a:extLst>
          </p:cNvPr>
          <p:cNvSpPr txBox="1"/>
          <p:nvPr/>
        </p:nvSpPr>
        <p:spPr>
          <a:xfrm>
            <a:off x="4394201" y="1036143"/>
            <a:ext cx="7797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khảo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sát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lập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 hoạch dự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án.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phân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tích yêu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vẽ s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ơ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đồ Usecases.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 thiết kế mô hình công nghệ, giao diện và thiết kế dữ liệu.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lập trình CSDL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hía </a:t>
            </a:r>
            <a: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KHÁCH HÀNG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2" indent="-342900">
              <a:buFont typeface="Wingdings" panose="05000000000000000000" pitchFamily="2" charset="2"/>
              <a:buChar char="v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backend và frontend gồm các trang :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vi-V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Trang </a:t>
            </a:r>
            <a:r>
              <a:rPr lang="vi-V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chủ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vi-V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Lịch sử đặt hàng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vi-V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Chi tiết đơn </a:t>
            </a:r>
            <a:r>
              <a:rPr lang="vi-V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hàng</a:t>
            </a:r>
          </a:p>
          <a:p>
            <a:pPr marL="342900" marR="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TRỊ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mtClean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backend và frontend gồm các giao diện:</a:t>
            </a:r>
            <a:endParaRPr lang="vi-V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Giao diện mặc định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</a:t>
            </a:r>
            <a:r>
              <a:rPr lang="vi-V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uản </a:t>
            </a:r>
            <a:r>
              <a:rPr lang="vi-V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lý sản phẩm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vi-V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lý thông tin cơ </a:t>
            </a:r>
            <a:r>
              <a:rPr lang="vi-V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bản</a:t>
            </a:r>
            <a:endParaRPr lang="en-U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lvl="2"/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 gia kiểm thử.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 viết tài liệu dự án.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vi-V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Kiểm </a:t>
            </a:r>
            <a:r>
              <a:rPr lang="vi-V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tra và tổng hợp source code project và tài liệu dự </a:t>
            </a:r>
            <a:r>
              <a:rPr lang="vi-V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án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</a:t>
            </a:r>
            <a:endParaRPr lang="vi-V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Hỗ </a:t>
            </a:r>
            <a:r>
              <a:rPr lang="vi-V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trợ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, </a:t>
            </a:r>
            <a:r>
              <a:rPr lang="vi-V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đánh </a:t>
            </a:r>
            <a:r>
              <a:rPr lang="vi-V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giá các thành viên </a:t>
            </a:r>
            <a:r>
              <a:rPr lang="vi-V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trong quá </a:t>
            </a:r>
            <a:r>
              <a:rPr lang="vi-V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trình thực hiện dự </a:t>
            </a:r>
            <a:r>
              <a:rPr lang="vi-V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án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</a:t>
            </a:r>
            <a:endParaRPr lang="vi-V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78692"/>
              </p:ext>
            </p:extLst>
          </p:nvPr>
        </p:nvGraphicFramePr>
        <p:xfrm>
          <a:off x="475344" y="1139618"/>
          <a:ext cx="3727666" cy="372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Bitmap Image" r:id="rId5" imgW="3142857" imgH="3142857" progId="Paint.Picture">
                  <p:embed/>
                </p:oleObj>
              </mc:Choice>
              <mc:Fallback>
                <p:oleObj name="Bitmap Image" r:id="rId5" imgW="3142857" imgH="314285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344" y="1139618"/>
                        <a:ext cx="3727666" cy="37276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086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881163"/>
            <a:ext cx="5535294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4.1 Mô hình công nghệ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4" y="1937187"/>
            <a:ext cx="10602686" cy="362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51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8" y="946233"/>
            <a:ext cx="8597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4.2.1 Hệ thống các trang cho khách ( chưa đăng nhập )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718857" y="1680418"/>
            <a:ext cx="1628477" cy="66002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Xem sản phẩm</a:t>
            </a:r>
            <a:endParaRPr lang="en-US" sz="14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15705" y="2435511"/>
            <a:ext cx="1634781" cy="65552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Tìm kiếm sản phẩm</a:t>
            </a:r>
          </a:p>
        </p:txBody>
      </p:sp>
      <p:sp>
        <p:nvSpPr>
          <p:cNvPr id="12" name="Oval 11"/>
          <p:cNvSpPr/>
          <p:nvPr/>
        </p:nvSpPr>
        <p:spPr>
          <a:xfrm>
            <a:off x="6818893" y="1657718"/>
            <a:ext cx="1665602" cy="68539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Đăng nhập</a:t>
            </a:r>
          </a:p>
        </p:txBody>
      </p:sp>
      <p:sp>
        <p:nvSpPr>
          <p:cNvPr id="14" name="Oval 13"/>
          <p:cNvSpPr/>
          <p:nvPr/>
        </p:nvSpPr>
        <p:spPr>
          <a:xfrm>
            <a:off x="3716774" y="3186106"/>
            <a:ext cx="1632642" cy="66464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Xem chi tiết SP</a:t>
            </a:r>
            <a:endParaRPr lang="en-US" sz="1600"/>
          </a:p>
        </p:txBody>
      </p:sp>
      <p:sp>
        <p:nvSpPr>
          <p:cNvPr id="19" name="Oval 18"/>
          <p:cNvSpPr/>
          <p:nvPr/>
        </p:nvSpPr>
        <p:spPr>
          <a:xfrm>
            <a:off x="3728423" y="3945823"/>
            <a:ext cx="1609344" cy="66464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Xem SP cùng loại</a:t>
            </a:r>
            <a:endParaRPr lang="en-US" sz="1600"/>
          </a:p>
        </p:txBody>
      </p:sp>
      <p:sp>
        <p:nvSpPr>
          <p:cNvPr id="4" name="Rounded Rectangle 3"/>
          <p:cNvSpPr/>
          <p:nvPr/>
        </p:nvSpPr>
        <p:spPr>
          <a:xfrm>
            <a:off x="851960" y="1674687"/>
            <a:ext cx="1614911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Trang chủ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/>
          <p:cNvCxnSpPr>
            <a:stCxn id="4" idx="3"/>
            <a:endCxn id="8" idx="2"/>
          </p:cNvCxnSpPr>
          <p:nvPr/>
        </p:nvCxnSpPr>
        <p:spPr>
          <a:xfrm>
            <a:off x="2466871" y="2010431"/>
            <a:ext cx="12519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41540" y="2427530"/>
            <a:ext cx="1614912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Danh mục</a:t>
            </a:r>
          </a:p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 phẩm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9" name="Straight Arrow Connector 38"/>
          <p:cNvCxnSpPr>
            <a:stCxn id="33" idx="3"/>
            <a:endCxn id="10" idx="2"/>
          </p:cNvCxnSpPr>
          <p:nvPr/>
        </p:nvCxnSpPr>
        <p:spPr>
          <a:xfrm>
            <a:off x="2456452" y="2763274"/>
            <a:ext cx="12592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9744747" y="1668955"/>
            <a:ext cx="161243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 nhập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853197" y="3184001"/>
            <a:ext cx="161243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 tiết</a:t>
            </a:r>
          </a:p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 phẩm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5" name="Straight Arrow Connector 74"/>
          <p:cNvCxnSpPr>
            <a:stCxn id="33" idx="3"/>
            <a:endCxn id="8" idx="2"/>
          </p:cNvCxnSpPr>
          <p:nvPr/>
        </p:nvCxnSpPr>
        <p:spPr>
          <a:xfrm flipV="1">
            <a:off x="2456452" y="2010431"/>
            <a:ext cx="1262405" cy="752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4" idx="3"/>
            <a:endCxn id="19" idx="2"/>
          </p:cNvCxnSpPr>
          <p:nvPr/>
        </p:nvCxnSpPr>
        <p:spPr>
          <a:xfrm>
            <a:off x="2465632" y="3519745"/>
            <a:ext cx="1262791" cy="758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4" idx="3"/>
            <a:endCxn id="14" idx="2"/>
          </p:cNvCxnSpPr>
          <p:nvPr/>
        </p:nvCxnSpPr>
        <p:spPr>
          <a:xfrm flipV="1">
            <a:off x="2465632" y="3518430"/>
            <a:ext cx="1251142" cy="1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48" idx="1"/>
            <a:endCxn id="12" idx="6"/>
          </p:cNvCxnSpPr>
          <p:nvPr/>
        </p:nvCxnSpPr>
        <p:spPr>
          <a:xfrm flipH="1" flipV="1">
            <a:off x="8484495" y="2000414"/>
            <a:ext cx="1260252" cy="4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ounded Rectangle 177"/>
          <p:cNvSpPr/>
          <p:nvPr/>
        </p:nvSpPr>
        <p:spPr>
          <a:xfrm>
            <a:off x="9733120" y="2427530"/>
            <a:ext cx="161243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 ký</a:t>
            </a:r>
          </a:p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khách hàng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9" name="Oval 178"/>
          <p:cNvSpPr/>
          <p:nvPr/>
        </p:nvSpPr>
        <p:spPr>
          <a:xfrm>
            <a:off x="6839086" y="2428575"/>
            <a:ext cx="1665602" cy="68539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Đăng ký</a:t>
            </a:r>
          </a:p>
          <a:p>
            <a:pPr algn="ctr"/>
            <a:r>
              <a:rPr lang="en-US" sz="140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Kháchhàng</a:t>
            </a:r>
            <a:endParaRPr lang="en-US" sz="14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182" name="Straight Arrow Connector 181"/>
          <p:cNvCxnSpPr>
            <a:stCxn id="178" idx="1"/>
            <a:endCxn id="179" idx="6"/>
          </p:cNvCxnSpPr>
          <p:nvPr/>
        </p:nvCxnSpPr>
        <p:spPr>
          <a:xfrm flipH="1">
            <a:off x="8504688" y="2763274"/>
            <a:ext cx="1228432" cy="79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ounded Rectangle 192"/>
          <p:cNvSpPr/>
          <p:nvPr/>
        </p:nvSpPr>
        <p:spPr>
          <a:xfrm>
            <a:off x="9744747" y="3945823"/>
            <a:ext cx="161243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Quên mật khẩu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6865463" y="3935451"/>
            <a:ext cx="1665602" cy="68539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Quên mật khẩu</a:t>
            </a:r>
          </a:p>
        </p:txBody>
      </p:sp>
      <p:cxnSp>
        <p:nvCxnSpPr>
          <p:cNvPr id="195" name="Straight Arrow Connector 194"/>
          <p:cNvCxnSpPr>
            <a:stCxn id="193" idx="1"/>
            <a:endCxn id="194" idx="6"/>
          </p:cNvCxnSpPr>
          <p:nvPr/>
        </p:nvCxnSpPr>
        <p:spPr>
          <a:xfrm flipH="1" flipV="1">
            <a:off x="8531065" y="4278147"/>
            <a:ext cx="1213682" cy="3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ounded Rectangle 197"/>
          <p:cNvSpPr/>
          <p:nvPr/>
        </p:nvSpPr>
        <p:spPr>
          <a:xfrm>
            <a:off x="9768083" y="4761216"/>
            <a:ext cx="161243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Đặt lại mật khẩu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9" name="Straight Arrow Connector 198"/>
          <p:cNvCxnSpPr>
            <a:stCxn id="198" idx="1"/>
          </p:cNvCxnSpPr>
          <p:nvPr/>
        </p:nvCxnSpPr>
        <p:spPr>
          <a:xfrm flipH="1">
            <a:off x="8484495" y="5096960"/>
            <a:ext cx="1283588" cy="68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6865463" y="4701299"/>
            <a:ext cx="1665602" cy="68539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Đặt lại mật khẩu</a:t>
            </a:r>
            <a:endParaRPr lang="en-US" sz="14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51960" y="4724193"/>
            <a:ext cx="1604492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Giỏ hàng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716720" y="4701299"/>
            <a:ext cx="1624912" cy="71727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lý giỏ hàng</a:t>
            </a:r>
          </a:p>
        </p:txBody>
      </p:sp>
      <p:cxnSp>
        <p:nvCxnSpPr>
          <p:cNvPr id="49" name="Straight Arrow Connector 48"/>
          <p:cNvCxnSpPr>
            <a:stCxn id="46" idx="3"/>
            <a:endCxn id="47" idx="2"/>
          </p:cNvCxnSpPr>
          <p:nvPr/>
        </p:nvCxnSpPr>
        <p:spPr>
          <a:xfrm>
            <a:off x="2456452" y="5059937"/>
            <a:ext cx="12602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465632" y="5774778"/>
            <a:ext cx="165548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Giới thiệu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280840" y="5763717"/>
            <a:ext cx="165548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 tức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096048" y="5754319"/>
            <a:ext cx="165548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Hướng dẫn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7911256" y="5754319"/>
            <a:ext cx="165548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Liên hệ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4961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174082"/>
            <a:ext cx="1164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4.2.2 Hệ thống các trang dành cho người dùng ( có vai trò Khách hàng, Quản lý, Nhân viên bán hàng, Nhân viên giao hàng ) đã đăng nhập thành công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780066" y="2260357"/>
            <a:ext cx="1628477" cy="66002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Xem trước đơn hàng</a:t>
            </a:r>
            <a:endParaRPr lang="en-US" sz="14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715065" y="3239158"/>
            <a:ext cx="1665602" cy="68539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Xem lịch sử đặt hàng</a:t>
            </a:r>
            <a:endParaRPr lang="en-US" sz="14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717718" y="2260357"/>
            <a:ext cx="1632642" cy="66464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Cập nhật thông tin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640919" y="2260357"/>
            <a:ext cx="1614911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Xem trước</a:t>
            </a:r>
          </a:p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đơn hàng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/>
          <p:cNvCxnSpPr>
            <a:stCxn id="4" idx="1"/>
            <a:endCxn id="8" idx="6"/>
          </p:cNvCxnSpPr>
          <p:nvPr/>
        </p:nvCxnSpPr>
        <p:spPr>
          <a:xfrm flipH="1" flipV="1">
            <a:off x="8408543" y="2590370"/>
            <a:ext cx="1232376" cy="5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9640919" y="3250395"/>
            <a:ext cx="161243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Lịch sử đặt hàng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854141" y="2258252"/>
            <a:ext cx="161243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Cập nhật</a:t>
            </a:r>
          </a:p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thông tin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9" name="Straight Arrow Connector 88"/>
          <p:cNvCxnSpPr>
            <a:stCxn id="74" idx="3"/>
            <a:endCxn id="14" idx="2"/>
          </p:cNvCxnSpPr>
          <p:nvPr/>
        </p:nvCxnSpPr>
        <p:spPr>
          <a:xfrm flipV="1">
            <a:off x="2466576" y="2592681"/>
            <a:ext cx="1251142" cy="1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48" idx="1"/>
            <a:endCxn id="12" idx="6"/>
          </p:cNvCxnSpPr>
          <p:nvPr/>
        </p:nvCxnSpPr>
        <p:spPr>
          <a:xfrm flipH="1" flipV="1">
            <a:off x="8380667" y="3581854"/>
            <a:ext cx="1260252" cy="42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ounded Rectangle 192"/>
          <p:cNvSpPr/>
          <p:nvPr/>
        </p:nvSpPr>
        <p:spPr>
          <a:xfrm>
            <a:off x="9615519" y="4245472"/>
            <a:ext cx="161243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 tiết đơn hàng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6736235" y="4235100"/>
            <a:ext cx="1665602" cy="685392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Xem </a:t>
            </a:r>
            <a:r>
              <a:rPr lang="en-US" sz="140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chi tiết 1 ĐH</a:t>
            </a:r>
            <a:endParaRPr lang="en-US" sz="14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195" name="Straight Arrow Connector 194"/>
          <p:cNvCxnSpPr>
            <a:stCxn id="193" idx="1"/>
            <a:endCxn id="194" idx="6"/>
          </p:cNvCxnSpPr>
          <p:nvPr/>
        </p:nvCxnSpPr>
        <p:spPr>
          <a:xfrm flipH="1" flipV="1">
            <a:off x="8401837" y="4577796"/>
            <a:ext cx="1213682" cy="3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854141" y="3492742"/>
            <a:ext cx="162359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Đổi mật khẩu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749018" y="3469848"/>
            <a:ext cx="1593611" cy="717276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Đổi mật khẩu</a:t>
            </a:r>
          </a:p>
        </p:txBody>
      </p:sp>
      <p:cxnSp>
        <p:nvCxnSpPr>
          <p:cNvPr id="49" name="Straight Arrow Connector 48"/>
          <p:cNvCxnSpPr>
            <a:stCxn id="46" idx="3"/>
            <a:endCxn id="47" idx="2"/>
          </p:cNvCxnSpPr>
          <p:nvPr/>
        </p:nvCxnSpPr>
        <p:spPr>
          <a:xfrm>
            <a:off x="2477736" y="3828486"/>
            <a:ext cx="12399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6796108" y="5386686"/>
            <a:ext cx="1612435" cy="6714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Trang quản trị</a:t>
            </a:r>
            <a:endParaRPr lang="en-US" sz="1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316710" y="5141148"/>
            <a:ext cx="2458226" cy="116256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Tất cả các Usecase cho actor Người quản trị</a:t>
            </a:r>
            <a:endParaRPr lang="en-US" sz="140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cxnSp>
        <p:nvCxnSpPr>
          <p:cNvPr id="42" name="Straight Arrow Connector 41"/>
          <p:cNvCxnSpPr>
            <a:stCxn id="40" idx="1"/>
            <a:endCxn id="41" idx="6"/>
          </p:cNvCxnSpPr>
          <p:nvPr/>
        </p:nvCxnSpPr>
        <p:spPr>
          <a:xfrm flipH="1">
            <a:off x="5774936" y="5722430"/>
            <a:ext cx="10211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6833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854145"/>
            <a:ext cx="1164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4.2.3 Vẽ sitemap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1581452"/>
            <a:ext cx="11614434" cy="445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577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52" y="219751"/>
            <a:ext cx="6218548" cy="639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173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173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4.3.1 Các Layout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16" y="2385045"/>
            <a:ext cx="4780621" cy="1102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/>
          <p:cNvCxnSpPr>
            <a:endCxn id="5" idx="0"/>
          </p:cNvCxnSpPr>
          <p:nvPr/>
        </p:nvCxnSpPr>
        <p:spPr>
          <a:xfrm flipH="1">
            <a:off x="6181227" y="1057275"/>
            <a:ext cx="1743573" cy="13277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7371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2347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2347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4.3.1 Các Layout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219751"/>
            <a:ext cx="8916644" cy="6344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07217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4.3.2 Một số trang cho khách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70"/>
          <a:stretch/>
        </p:blipFill>
        <p:spPr>
          <a:xfrm>
            <a:off x="3567654" y="219751"/>
            <a:ext cx="5081046" cy="6434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79879" y="4102315"/>
            <a:ext cx="26411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4.3.2.1 Trang chủ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782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4.3.2 Một số trang cho khách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879" y="4102315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4.3.2.2 Danh mục sản phẩm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54" y="219751"/>
            <a:ext cx="5728677" cy="6389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152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4.3.2 Một số trang cho khách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879" y="4102315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4.3.2.3 Chi tiết sản phẩm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54" y="219751"/>
            <a:ext cx="5881146" cy="6362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00748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4.3.2 Một số trang cho khách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879" y="4102315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4.3.2.4 Giỏ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1798904"/>
            <a:ext cx="8293100" cy="1912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757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310750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GIỚI THIỆU THÀNH VIÊN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67526" y="5130612"/>
            <a:ext cx="3727666" cy="10161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TRẦN THIÊN VĂN</a:t>
            </a:r>
          </a:p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PS17125 )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090081" y="965772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BBDFA0-C084-7C09-69E9-B2E85A0F0748}"/>
              </a:ext>
            </a:extLst>
          </p:cNvPr>
          <p:cNvSpPr txBox="1"/>
          <p:nvPr/>
        </p:nvSpPr>
        <p:spPr>
          <a:xfrm>
            <a:off x="4199972" y="1091996"/>
            <a:ext cx="781736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khảo </a:t>
            </a: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sát,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lập kế hoạch dự </a:t>
            </a: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án; phân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tích yêu </a:t>
            </a: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cầu, vẽ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sơ đồ </a:t>
            </a: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Usecases; thiết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 mô hình công nghệ, giao </a:t>
            </a: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diện, thiết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 dữ </a:t>
            </a: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liệu; lập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trình </a:t>
            </a: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CSDL;</a:t>
            </a:r>
            <a:endParaRPr lang="en-US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Hướng dẫn cho các thành viên sưu </a:t>
            </a:r>
            <a:r>
              <a:rPr 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tập và chỉnh </a:t>
            </a: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sửa hình </a:t>
            </a:r>
            <a:r>
              <a:rPr 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ảnh, tổng hợp và </a:t>
            </a: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mô tả chi tiết các sản </a:t>
            </a:r>
            <a:r>
              <a:rPr 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phẩm và tổng hợp lại.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hía </a:t>
            </a:r>
            <a:r>
              <a: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KHÁCH </a:t>
            </a: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HÀNG</a:t>
            </a: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z="160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2" indent="-342900">
              <a:buFont typeface="Wingdings" panose="05000000000000000000" pitchFamily="2" charset="2"/>
              <a:buChar char="v"/>
            </a:pPr>
            <a:r>
              <a:rPr 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Code </a:t>
            </a: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backend và frontend </a:t>
            </a:r>
            <a:r>
              <a:rPr 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layout.</a:t>
            </a:r>
          </a:p>
          <a:p>
            <a:pPr marL="800100" lvl="2" indent="-342900">
              <a:buFont typeface="Wingdings" panose="05000000000000000000" pitchFamily="2" charset="2"/>
              <a:buChar char="v"/>
            </a:pP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backend và frontend </a:t>
            </a: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gồm các trang :</a:t>
            </a:r>
            <a:endParaRPr lang="en-US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Danh mục sản </a:t>
            </a:r>
            <a:r>
              <a: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phẩm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Xem trước đơn </a:t>
            </a: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hàng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Đăng nhập, quên mật khẩu, đặt lại mật khẩu</a:t>
            </a:r>
            <a:endParaRPr lang="en-US" sz="16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Giới </a:t>
            </a: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thiệu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Responsive tất cả các </a:t>
            </a:r>
            <a:r>
              <a:rPr 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trang.</a:t>
            </a:r>
            <a:endParaRPr lang="en-US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hía </a:t>
            </a: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TRỊ</a:t>
            </a: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800100" lvl="2" indent="-342900">
              <a:buFont typeface="Wingdings" panose="05000000000000000000" pitchFamily="2" charset="2"/>
              <a:buChar char="v"/>
            </a:pP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Code backend và frontend </a:t>
            </a:r>
            <a:r>
              <a:rPr 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layout.</a:t>
            </a:r>
          </a:p>
          <a:p>
            <a:pPr marL="800100" lvl="2" indent="-342900">
              <a:buFont typeface="Wingdings" panose="05000000000000000000" pitchFamily="2" charset="2"/>
              <a:buChar char="v"/>
            </a:pPr>
            <a:r>
              <a:rPr lang="en-US" sz="160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</a:t>
            </a:r>
            <a:r>
              <a:rPr lang="en-US"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backend và frontend gồm các giao diện:</a:t>
            </a:r>
          </a:p>
          <a:p>
            <a:pPr marL="1257300" lvl="4" indent="-342900">
              <a:buFont typeface="Wingdings" panose="05000000000000000000" pitchFamily="2" charset="2"/>
              <a:buChar char="q"/>
            </a:pP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lý đơn hàng</a:t>
            </a:r>
          </a:p>
          <a:p>
            <a:pPr marL="1257300" lvl="4" indent="-342900">
              <a:buFont typeface="Wingdings" panose="05000000000000000000" pitchFamily="2" charset="2"/>
              <a:buChar char="q"/>
            </a:pP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Thống </a:t>
            </a:r>
            <a:r>
              <a: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kê lượt truy </a:t>
            </a: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cập</a:t>
            </a:r>
          </a:p>
          <a:p>
            <a:pPr marL="1257300" lvl="4" indent="-342900">
              <a:buFont typeface="Wingdings" panose="05000000000000000000" pitchFamily="2" charset="2"/>
              <a:buChar char="q"/>
            </a:pP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Báo </a:t>
            </a:r>
            <a:r>
              <a: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cáo – Thống </a:t>
            </a: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kê ( Tự tạo thư viện vẽ biểu đồ )</a:t>
            </a:r>
          </a:p>
          <a:p>
            <a:pPr marL="1257300" lvl="4" indent="-342900">
              <a:buFont typeface="Wingdings" panose="05000000000000000000" pitchFamily="2" charset="2"/>
              <a:buChar char="q"/>
            </a:pP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Phân </a:t>
            </a:r>
            <a:r>
              <a:rPr lang="en-US" sz="16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quyền Nhân </a:t>
            </a:r>
            <a:r>
              <a:rPr lang="en-US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viên</a:t>
            </a:r>
          </a:p>
          <a:p>
            <a:pPr marL="914400" lvl="4"/>
            <a:endParaRPr lang="en-US" sz="160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Hỗ </a:t>
            </a: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trợ code </a:t>
            </a:r>
            <a:r>
              <a:rPr 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cho </a:t>
            </a: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các thành viên khác.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Viết tài liệu dự án </a:t>
            </a:r>
            <a:r>
              <a:rPr lang="en-US" sz="1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chính</a:t>
            </a:r>
            <a:r>
              <a:rPr lang="en-US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.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9" y="1216424"/>
            <a:ext cx="3715313" cy="37276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585423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4.3.2 Một số trang cho khách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879" y="4102314"/>
            <a:ext cx="2755421" cy="1041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4.3.2.5 Đăng nhập &amp; Đăng ký khách hàng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50" y="219751"/>
            <a:ext cx="5031322" cy="257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50" y="2950163"/>
            <a:ext cx="5031322" cy="3665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2256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4.3.3 Một số trang cho khách hàng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879" y="4102314"/>
            <a:ext cx="2755421" cy="1041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4.3.3.1 Xem trước đơn hàng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219751"/>
            <a:ext cx="7829471" cy="6320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1895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4.3.3 Một số trang cho khách hàng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79879" y="4102314"/>
            <a:ext cx="2755421" cy="1041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4.3.3.2 Lịch sử đặt hàng &amp; Chi tiết đơn hàng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199749"/>
            <a:ext cx="7497221" cy="185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49" y="2194871"/>
            <a:ext cx="5120521" cy="4599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11192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1001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4.3.4 Một số giao diện cho trang quản trị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54" y="234181"/>
            <a:ext cx="6726850" cy="633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4938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976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4.3.4 Một số giao diện cho trang quản trị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954" y="219751"/>
            <a:ext cx="6008146" cy="6394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97931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976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4.3.4 Một số giao diện cho trang quản trị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254" y="219751"/>
            <a:ext cx="5734050" cy="642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98884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976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4.3.4 Một số giao diện cho trang quản trị</a:t>
            </a:r>
          </a:p>
        </p:txBody>
      </p:sp>
      <p:pic>
        <p:nvPicPr>
          <p:cNvPr id="11" name="Picture 10" descr="Graphical user interface, application&#10;&#10;Description automatically generated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6"/>
          <a:stretch/>
        </p:blipFill>
        <p:spPr bwMode="auto">
          <a:xfrm>
            <a:off x="3808954" y="219751"/>
            <a:ext cx="4496846" cy="6409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93609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976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4.3.4 Một số giao diện cho trang quản trị</a:t>
            </a:r>
          </a:p>
        </p:txBody>
      </p:sp>
      <p:pic>
        <p:nvPicPr>
          <p:cNvPr id="10" name="Picture 9" descr="Table&#10;&#10;Description automatically generated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04" y="817475"/>
            <a:ext cx="4501868" cy="4918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Table&#10;&#10;Description automatically generated with medium confidence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1831520"/>
            <a:ext cx="4924425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83673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4.3.3 Các giao diện cho người quản trị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54" y="219751"/>
            <a:ext cx="6945706" cy="6340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375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4.3.3 Các giao diện cho người quản trị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54" y="219752"/>
            <a:ext cx="5691359" cy="644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5063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310750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GIỚI THIỆU THÀNH VIÊN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86575" y="5069583"/>
            <a:ext cx="4006803" cy="1051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NGUYỄN HÙNG LÂM</a:t>
            </a:r>
          </a:p>
          <a:p>
            <a:pPr>
              <a:lnSpc>
                <a:spcPct val="100000"/>
              </a:lnSpc>
            </a:pPr>
            <a:r>
              <a:rPr lang="en-US" sz="28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PS16063</a:t>
            </a:r>
            <a:endParaRPr lang="en-US" sz="2800" smtClean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026581" y="978472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BBDFA0-C084-7C09-69E9-B2E85A0F0748}"/>
              </a:ext>
            </a:extLst>
          </p:cNvPr>
          <p:cNvSpPr txBox="1"/>
          <p:nvPr/>
        </p:nvSpPr>
        <p:spPr>
          <a:xfrm>
            <a:off x="4571047" y="1107879"/>
            <a:ext cx="72780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khảo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sát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lập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 hoạch dự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án.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phân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tích yêu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vẽ s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ơ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đồ Usecases.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 thiết kế mô hình công nghệ, giao diện và thiết kế dữ liệu.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lập trình CSDL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mtClean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Tham gia tổng 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hợp và 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soạn thảo mô tả chi tiết các sản phẩm.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vi-V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hía </a:t>
            </a:r>
            <a: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KHÁCH HÀNG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2" indent="-342900">
              <a:buFont typeface="Wingdings" panose="05000000000000000000" pitchFamily="2" charset="2"/>
              <a:buChar char="v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backend và frontend gồm các trang :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Chi tiết sản phẩm</a:t>
            </a:r>
            <a:endParaRPr lang="vi-VN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Danh mục tin tức, các trang tin tức</a:t>
            </a:r>
            <a:endParaRPr lang="vi-VN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R="0" lvl="1" algn="l">
              <a:spcBef>
                <a:spcPts val="0"/>
              </a:spcBef>
              <a:spcAft>
                <a:spcPts val="0"/>
              </a:spcAft>
            </a:pPr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TRỊ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mtClean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backend và frontend gồm các giao diện:</a:t>
            </a:r>
            <a:endParaRPr lang="vi-V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vi-V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</a:t>
            </a:r>
            <a:r>
              <a:rPr lang="vi-V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lý</a:t>
            </a: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nhân viên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lý khách hàng</a:t>
            </a:r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lý tin tức</a:t>
            </a:r>
          </a:p>
          <a:p>
            <a:pPr marR="0" lvl="1" algn="l">
              <a:spcBef>
                <a:spcPts val="0"/>
              </a:spcBef>
              <a:spcAft>
                <a:spcPts val="0"/>
              </a:spcAft>
            </a:pPr>
            <a:endParaRPr lang="vi-VN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 gia kiểm thử.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 viết tài liệu dự án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vi-V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14327"/>
              </p:ext>
            </p:extLst>
          </p:nvPr>
        </p:nvGraphicFramePr>
        <p:xfrm>
          <a:off x="526144" y="1198654"/>
          <a:ext cx="3727666" cy="372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" name="Bitmap Image" r:id="rId5" imgW="3847619" imgH="3847619" progId="Paint.Picture">
                  <p:embed/>
                </p:oleObj>
              </mc:Choice>
              <mc:Fallback>
                <p:oleObj name="Bitmap Image" r:id="rId5" imgW="3847619" imgH="3847619" progId="Paint.Picture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144" y="1198654"/>
                        <a:ext cx="3727666" cy="37276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9226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1137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 Vẽ mockup các trang, các giao diện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9879" y="3202130"/>
            <a:ext cx="275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4.3.3 Các giao diện cho người quản trị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1533114"/>
            <a:ext cx="8794164" cy="4094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5512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98905"/>
            <a:ext cx="2755421" cy="479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4.4 Sơ đồ ERD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219751"/>
            <a:ext cx="6452866" cy="6460449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79879" y="2304614"/>
            <a:ext cx="2755421" cy="479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4.4.1 Tổng quan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1262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9081510" y="5777905"/>
            <a:ext cx="2768121" cy="4996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4.4 Vẽ sơ đồ ERD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090081" y="6277509"/>
            <a:ext cx="6759550" cy="450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4.4.2 Chi tiết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" y="1128411"/>
            <a:ext cx="11522890" cy="533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032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1101617"/>
            <a:ext cx="11640946" cy="5362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879" y="898720"/>
            <a:ext cx="4058556" cy="634394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 THIẾT KẾ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2833" y="153311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1736011"/>
            <a:ext cx="2755421" cy="479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4.5 Sơ đồ lớp DAO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6569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 THỰC HIỆN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854145"/>
            <a:ext cx="1164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5.1. Sơ đồ lắp đặt CSDL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88" y="1478463"/>
            <a:ext cx="9830198" cy="518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71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 THỰC HIỆN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771308"/>
            <a:ext cx="1164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5.2. Sơ đồ kiến trúc công nghệ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79879" y="1250753"/>
            <a:ext cx="11277966" cy="459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Dựa trên mô hình: </a:t>
            </a:r>
            <a:r>
              <a:rPr lang="en-US" sz="1800" b="1" u="sng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MVC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, </a:t>
            </a:r>
            <a:r>
              <a:rPr lang="en-US" sz="1800" b="1" u="sng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3 lớp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800" b="1" u="sng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Spring </a:t>
            </a:r>
            <a:r>
              <a:rPr lang="en-US" sz="1800" b="1" u="sng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4.x MVC Restful Web Services Container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b="1" u="sng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9" y="1817011"/>
            <a:ext cx="11206716" cy="225328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79879" y="1569987"/>
            <a:ext cx="313114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5.2.1 Phía khách hàng</a:t>
            </a:r>
            <a:endParaRPr lang="en-US" sz="2000" b="1" u="sng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08386" y="4127611"/>
            <a:ext cx="313114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5.2.2 Phía quản trị</a:t>
            </a:r>
            <a:endParaRPr lang="en-US" sz="2000" b="1" u="sng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9" y="4295176"/>
            <a:ext cx="11047788" cy="22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529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 THỰC HIỆN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771308"/>
            <a:ext cx="1164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5.3. Giới thiệu 1 số sơ đồ hoạt động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98" y="1405701"/>
            <a:ext cx="8490762" cy="5267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279879" y="1405701"/>
            <a:ext cx="2689780" cy="3885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Cập nhật thông tin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Đổi mật khẩu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Chọn sản phẩm vào giỏ hàng, đăng nhập và đặt hàng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Hủy đơn hàng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Xác nhận đơn hàng và giao hàng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414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 THỰC HIỆN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854145"/>
            <a:ext cx="1164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</a:t>
            </a: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ổ chức source code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64" y="1912813"/>
            <a:ext cx="11449050" cy="455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79879" y="1354894"/>
            <a:ext cx="3963348" cy="479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5.4.1 Entity classes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0955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 THỰC HIỆN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854145"/>
            <a:ext cx="1164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</a:t>
            </a: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ổ chức source code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204775" y="1498614"/>
            <a:ext cx="1677237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5.4.2 DAO interfaces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010" y="1506667"/>
            <a:ext cx="1858498" cy="5076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129" y="1537326"/>
            <a:ext cx="2550503" cy="5014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596489" y="1537326"/>
            <a:ext cx="1967640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5.4.3 Service interfaces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1078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 THỰC HIỆN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854145"/>
            <a:ext cx="1164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</a:t>
            </a: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ổ chức source code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79879" y="1395627"/>
            <a:ext cx="2107312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5.4.4 Controllers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79" y="2342144"/>
            <a:ext cx="2314019" cy="268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2822063" y="1395626"/>
            <a:ext cx="2681431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5.4.5 RestControllers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081" y="1350169"/>
            <a:ext cx="3759635" cy="5366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437205" y="1395626"/>
            <a:ext cx="2107312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5.4.6 Configurations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7205" y="2342143"/>
            <a:ext cx="2467227" cy="80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9437205" y="3313326"/>
            <a:ext cx="2107312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5.4.7 Interceptors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205" y="4189254"/>
            <a:ext cx="2467227" cy="75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966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310750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GIỚI THIỆU THÀNH VIÊN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13575" y="5226035"/>
            <a:ext cx="4006803" cy="9334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LÊ BẢO ĐĂNG</a:t>
            </a:r>
          </a:p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</a:t>
            </a:r>
            <a:r>
              <a:rPr lang="en-US" sz="28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PS14887 )</a:t>
            </a:r>
            <a:endParaRPr lang="en-US" sz="2800" smtClean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090081" y="965772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BBDFA0-C084-7C09-69E9-B2E85A0F0748}"/>
              </a:ext>
            </a:extLst>
          </p:cNvPr>
          <p:cNvSpPr txBox="1"/>
          <p:nvPr/>
        </p:nvSpPr>
        <p:spPr>
          <a:xfrm>
            <a:off x="4659947" y="1251631"/>
            <a:ext cx="726923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khảo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sát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lập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 hoạch dự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án.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phân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tích yêu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vẽ s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ơ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đồ Usecases.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 thiết kế mô hình công nghệ, giao diện và thiết kế dữ liệu.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lập trình CSDL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mtClean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Tham gia sưu tập và chỉnh sửa hình ảnh sản phẩm.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vi-V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hía </a:t>
            </a:r>
            <a: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KHÁCH HÀNG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2" indent="-342900">
              <a:buFont typeface="Wingdings" panose="05000000000000000000" pitchFamily="2" charset="2"/>
              <a:buChar char="v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backend và frontend gồm các trang :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Giỏ hàng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Đăng ký khách hàng</a:t>
            </a:r>
            <a:endParaRPr lang="vi-VN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Liên hệ</a:t>
            </a:r>
            <a:endParaRPr lang="vi-VN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R="0" lvl="1" algn="l">
              <a:spcBef>
                <a:spcPts val="0"/>
              </a:spcBef>
              <a:spcAft>
                <a:spcPts val="0"/>
              </a:spcAft>
            </a:pPr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TRỊ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mtClean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backend và frontend gồm các giao diện:</a:t>
            </a:r>
            <a:endParaRPr lang="vi-V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vi-V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</a:t>
            </a:r>
            <a:r>
              <a:rPr lang="vi-V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lý</a:t>
            </a: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loại sản phẩm</a:t>
            </a:r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R="0" lvl="1" algn="l">
              <a:spcBef>
                <a:spcPts val="0"/>
              </a:spcBef>
              <a:spcAft>
                <a:spcPts val="0"/>
              </a:spcAft>
            </a:pPr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 gia kiểm thử.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 viết tài liệu dự án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vi-V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106302"/>
              </p:ext>
            </p:extLst>
          </p:nvPr>
        </p:nvGraphicFramePr>
        <p:xfrm>
          <a:off x="653144" y="1355106"/>
          <a:ext cx="3727666" cy="372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Bitmap Image" r:id="rId5" imgW="3715269" imgH="3715269" progId="Paint.Picture">
                  <p:embed/>
                </p:oleObj>
              </mc:Choice>
              <mc:Fallback>
                <p:oleObj name="Bitmap Image" r:id="rId5" imgW="3715269" imgH="3715269" progId="Paint.Picture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144" y="1355106"/>
                        <a:ext cx="3727666" cy="37276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4274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 THỰC HIỆN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79" y="854145"/>
            <a:ext cx="11645421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</a:t>
            </a: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ổ chức source code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1710" y="1488539"/>
            <a:ext cx="2272822" cy="4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5.4.8 Templates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92" y="1972837"/>
            <a:ext cx="1793658" cy="466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936362" y="1478463"/>
            <a:ext cx="3018125" cy="4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5.4.9.1 Admins HTML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763" y="1972837"/>
            <a:ext cx="1521322" cy="4678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5722125" y="1456192"/>
            <a:ext cx="3018125" cy="4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5.4.9.2 Admins Js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261" y="2012518"/>
            <a:ext cx="2475851" cy="3878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4489" y="1992629"/>
            <a:ext cx="2496571" cy="4326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9196364" y="1456192"/>
            <a:ext cx="2272822" cy="4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5.4.10 Webapp</a:t>
            </a:r>
            <a:endParaRPr lang="en-US" sz="21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416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 THỰC HIỆN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880" y="854145"/>
            <a:ext cx="4655678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5.5 Phân việc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Action Button: Return 4">
            <a:hlinkClick r:id="rId4" action="ppaction://hlinksldjump" highlightClick="1"/>
          </p:cNvPr>
          <p:cNvSpPr/>
          <p:nvPr/>
        </p:nvSpPr>
        <p:spPr>
          <a:xfrm>
            <a:off x="4914701" y="2829691"/>
            <a:ext cx="2079565" cy="1803960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43855" y="1841918"/>
            <a:ext cx="10421256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i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Mời Quý Thầy Cô cùng quay lại slide giới thiệu thành viên nhóm để xem công việc mỗi bạn!</a:t>
            </a:r>
            <a:endParaRPr lang="en-US" sz="2000" i="1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4292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6. DEMO DỰ ÁN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743859" y="1005155"/>
            <a:ext cx="10421256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Mời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Quý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Thầy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Cô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đến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phần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demo </a:t>
            </a:r>
            <a:r>
              <a:rPr lang="en-US" sz="20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dự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án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của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i="1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nhóm</a:t>
            </a:r>
            <a:r>
              <a:rPr lang="en-US" sz="2000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7078B-3979-18A7-680E-40BC6BBC3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957" y="1639549"/>
            <a:ext cx="8395555" cy="47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65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 KIỂM THỬ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86F9D03-E42D-5DA2-9A39-3D5E8482FE5B}"/>
              </a:ext>
            </a:extLst>
          </p:cNvPr>
          <p:cNvSpPr txBox="1">
            <a:spLocks/>
          </p:cNvSpPr>
          <p:nvPr/>
        </p:nvSpPr>
        <p:spPr>
          <a:xfrm>
            <a:off x="279880" y="854145"/>
            <a:ext cx="4655678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7.1 Giới thiệu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CCF6DB-7335-765D-A62C-D457A558C8B3}"/>
              </a:ext>
            </a:extLst>
          </p:cNvPr>
          <p:cNvSpPr txBox="1">
            <a:spLocks/>
          </p:cNvSpPr>
          <p:nvPr/>
        </p:nvSpPr>
        <p:spPr>
          <a:xfrm>
            <a:off x="653143" y="1722901"/>
            <a:ext cx="7041619" cy="48956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Tài liệu Test Plan được thiết kế để mô tả phạm vi, hướng tiếp cận và các hoạt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động kiểm thử của dự án “WEBSITE BÁN ĐỒ ĐIỆN TỬ GIA DỤNG –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G2SHOP”.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 hoạch kiểm thử sẽ xác định các hạng mục, tính năng, kiểm thử sẽ được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thực hiện kiểm thử, vai trò và trách nhiệm của các thành viên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trong dự án. 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A1D662A-90EF-5DE2-0828-F89BF090F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731" y="1722901"/>
            <a:ext cx="2080099" cy="20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2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 KIỂM THỬ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86F9D03-E42D-5DA2-9A39-3D5E8482FE5B}"/>
              </a:ext>
            </a:extLst>
          </p:cNvPr>
          <p:cNvSpPr txBox="1">
            <a:spLocks/>
          </p:cNvSpPr>
          <p:nvPr/>
        </p:nvSpPr>
        <p:spPr>
          <a:xfrm>
            <a:off x="279880" y="854145"/>
            <a:ext cx="4655678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 Chiến lược kiểm thử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CCF6DB-7335-765D-A62C-D457A558C8B3}"/>
              </a:ext>
            </a:extLst>
          </p:cNvPr>
          <p:cNvSpPr txBox="1">
            <a:spLocks/>
          </p:cNvSpPr>
          <p:nvPr/>
        </p:nvSpPr>
        <p:spPr>
          <a:xfrm>
            <a:off x="653144" y="2342144"/>
            <a:ext cx="7041619" cy="48956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Tham khảo: </a:t>
            </a:r>
            <a:r>
              <a:rPr lang="en-US" u="sng"/>
              <a:t>Đặc tả yêu cầu hệ thống ( SRS ) </a:t>
            </a:r>
            <a:r>
              <a:rPr lang="en-US"/>
              <a:t>và </a:t>
            </a:r>
            <a:r>
              <a:rPr lang="en-US" u="sng"/>
              <a:t>Thiết kế giao diện</a:t>
            </a:r>
            <a:endParaRPr lang="en-US" sz="1800" u="sng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08CD19-BB59-E063-DAB2-3CAE9CFD8889}"/>
              </a:ext>
            </a:extLst>
          </p:cNvPr>
          <p:cNvSpPr txBox="1">
            <a:spLocks/>
          </p:cNvSpPr>
          <p:nvPr/>
        </p:nvSpPr>
        <p:spPr>
          <a:xfrm>
            <a:off x="279879" y="1395627"/>
            <a:ext cx="5068498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7.2.1</a:t>
            </a:r>
          </a:p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Phạm vi và hạng mục kiểm thử</a:t>
            </a:r>
          </a:p>
        </p:txBody>
      </p:sp>
    </p:spTree>
    <p:extLst>
      <p:ext uri="{BB962C8B-B14F-4D97-AF65-F5344CB8AC3E}">
        <p14:creationId xmlns:p14="http://schemas.microsoft.com/office/powerpoint/2010/main" val="27320165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 KIỂM THỬ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86F9D03-E42D-5DA2-9A39-3D5E8482FE5B}"/>
              </a:ext>
            </a:extLst>
          </p:cNvPr>
          <p:cNvSpPr txBox="1">
            <a:spLocks/>
          </p:cNvSpPr>
          <p:nvPr/>
        </p:nvSpPr>
        <p:spPr>
          <a:xfrm>
            <a:off x="279880" y="854145"/>
            <a:ext cx="4655678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 Chiến lược kiểm thử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CCF6DB-7335-765D-A62C-D457A558C8B3}"/>
              </a:ext>
            </a:extLst>
          </p:cNvPr>
          <p:cNvSpPr txBox="1">
            <a:spLocks/>
          </p:cNvSpPr>
          <p:nvPr/>
        </p:nvSpPr>
        <p:spPr>
          <a:xfrm>
            <a:off x="653144" y="2342144"/>
            <a:ext cx="7041619" cy="48956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Server: http://localhost:8080/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Thiết bị: PC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Trình duyệt: Chrome, Cốc Cốc, Microsoft Edge.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08CD19-BB59-E063-DAB2-3CAE9CFD8889}"/>
              </a:ext>
            </a:extLst>
          </p:cNvPr>
          <p:cNvSpPr txBox="1">
            <a:spLocks/>
          </p:cNvSpPr>
          <p:nvPr/>
        </p:nvSpPr>
        <p:spPr>
          <a:xfrm>
            <a:off x="279879" y="1395627"/>
            <a:ext cx="5068498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7.2.2</a:t>
            </a:r>
          </a:p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Môi trường kiểm thử</a:t>
            </a:r>
          </a:p>
        </p:txBody>
      </p:sp>
    </p:spTree>
    <p:extLst>
      <p:ext uri="{BB962C8B-B14F-4D97-AF65-F5344CB8AC3E}">
        <p14:creationId xmlns:p14="http://schemas.microsoft.com/office/powerpoint/2010/main" val="27094289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 KIỂM THỬ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86F9D03-E42D-5DA2-9A39-3D5E8482FE5B}"/>
              </a:ext>
            </a:extLst>
          </p:cNvPr>
          <p:cNvSpPr txBox="1">
            <a:spLocks/>
          </p:cNvSpPr>
          <p:nvPr/>
        </p:nvSpPr>
        <p:spPr>
          <a:xfrm>
            <a:off x="279880" y="854145"/>
            <a:ext cx="4655678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 Chiến lược kiểm thử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CCF6DB-7335-765D-A62C-D457A558C8B3}"/>
              </a:ext>
            </a:extLst>
          </p:cNvPr>
          <p:cNvSpPr txBox="1">
            <a:spLocks/>
          </p:cNvSpPr>
          <p:nvPr/>
        </p:nvSpPr>
        <p:spPr>
          <a:xfrm>
            <a:off x="653144" y="2342144"/>
            <a:ext cx="7041619" cy="48956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Trong dự án G2SHOP, sẽ có 3 mức kiểm thử được thực hiện: 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Kiểm thử đơn vị.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Kiểm thử tích hợp.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Kiểm thử hệ thống.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08CD19-BB59-E063-DAB2-3CAE9CFD8889}"/>
              </a:ext>
            </a:extLst>
          </p:cNvPr>
          <p:cNvSpPr txBox="1">
            <a:spLocks/>
          </p:cNvSpPr>
          <p:nvPr/>
        </p:nvSpPr>
        <p:spPr>
          <a:xfrm>
            <a:off x="279879" y="1395627"/>
            <a:ext cx="5068498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7.2.3</a:t>
            </a:r>
          </a:p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Các mức kiểm thử</a:t>
            </a:r>
          </a:p>
        </p:txBody>
      </p:sp>
    </p:spTree>
    <p:extLst>
      <p:ext uri="{BB962C8B-B14F-4D97-AF65-F5344CB8AC3E}">
        <p14:creationId xmlns:p14="http://schemas.microsoft.com/office/powerpoint/2010/main" val="8014737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 KIỂM THỬ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86F9D03-E42D-5DA2-9A39-3D5E8482FE5B}"/>
              </a:ext>
            </a:extLst>
          </p:cNvPr>
          <p:cNvSpPr txBox="1">
            <a:spLocks/>
          </p:cNvSpPr>
          <p:nvPr/>
        </p:nvSpPr>
        <p:spPr>
          <a:xfrm>
            <a:off x="279880" y="854145"/>
            <a:ext cx="4655678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 Chiến lược kiểm thử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CCF6DB-7335-765D-A62C-D457A558C8B3}"/>
              </a:ext>
            </a:extLst>
          </p:cNvPr>
          <p:cNvSpPr txBox="1">
            <a:spLocks/>
          </p:cNvSpPr>
          <p:nvPr/>
        </p:nvSpPr>
        <p:spPr>
          <a:xfrm>
            <a:off x="653144" y="2342144"/>
            <a:ext cx="7041619" cy="48956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Kiểm thử đơn vị: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Sẽ thực hiện kiểm tra các chức năng, thành phần đơn vị nhỏ lẻ đảm bảo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năng, thành phần hoạt động đúng và đủ theo yêu cầu. 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Ngăn chặn lỗi ở cấp độ Kiểm Thử Tích Hợp</a:t>
            </a:r>
            <a:r>
              <a: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08CD19-BB59-E063-DAB2-3CAE9CFD8889}"/>
              </a:ext>
            </a:extLst>
          </p:cNvPr>
          <p:cNvSpPr txBox="1">
            <a:spLocks/>
          </p:cNvSpPr>
          <p:nvPr/>
        </p:nvSpPr>
        <p:spPr>
          <a:xfrm>
            <a:off x="279879" y="1395627"/>
            <a:ext cx="5068498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7.2.3</a:t>
            </a:r>
          </a:p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Các mức kiểm thử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D115953-9657-E3ED-34D4-3E3EF6EFD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507" y="1868885"/>
            <a:ext cx="2444323" cy="24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123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 KIỂM THỬ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86F9D03-E42D-5DA2-9A39-3D5E8482FE5B}"/>
              </a:ext>
            </a:extLst>
          </p:cNvPr>
          <p:cNvSpPr txBox="1">
            <a:spLocks/>
          </p:cNvSpPr>
          <p:nvPr/>
        </p:nvSpPr>
        <p:spPr>
          <a:xfrm>
            <a:off x="279880" y="854145"/>
            <a:ext cx="4655678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 Chiến lược kiểm thử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CCF6DB-7335-765D-A62C-D457A558C8B3}"/>
              </a:ext>
            </a:extLst>
          </p:cNvPr>
          <p:cNvSpPr txBox="1">
            <a:spLocks/>
          </p:cNvSpPr>
          <p:nvPr/>
        </p:nvSpPr>
        <p:spPr>
          <a:xfrm>
            <a:off x="653144" y="2342144"/>
            <a:ext cx="7041619" cy="48956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Kiểm thử tích hợp: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Kiểm thử các chức năng, thành phần đơn vị nhỏ lẻ hoặc các hệ thống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nhỏ được tích hợp, tương tác với nhau. 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Ngăn chặn lỗi ở cấp độ Kiểm Thử Tích Hợp.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Ngăn chặn lỗi ở cấp độ Kiểm Thử Hệ Thống.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08CD19-BB59-E063-DAB2-3CAE9CFD8889}"/>
              </a:ext>
            </a:extLst>
          </p:cNvPr>
          <p:cNvSpPr txBox="1">
            <a:spLocks/>
          </p:cNvSpPr>
          <p:nvPr/>
        </p:nvSpPr>
        <p:spPr>
          <a:xfrm>
            <a:off x="279879" y="1395627"/>
            <a:ext cx="5068498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7.2.3</a:t>
            </a:r>
          </a:p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Các mức kiểm thử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E6582D22-A8A6-934E-6553-7579A2081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868886"/>
            <a:ext cx="2394856" cy="23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60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 KIỂM THỬ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86F9D03-E42D-5DA2-9A39-3D5E8482FE5B}"/>
              </a:ext>
            </a:extLst>
          </p:cNvPr>
          <p:cNvSpPr txBox="1">
            <a:spLocks/>
          </p:cNvSpPr>
          <p:nvPr/>
        </p:nvSpPr>
        <p:spPr>
          <a:xfrm>
            <a:off x="279880" y="854145"/>
            <a:ext cx="4655678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 Chiến lược kiểm thử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CCF6DB-7335-765D-A62C-D457A558C8B3}"/>
              </a:ext>
            </a:extLst>
          </p:cNvPr>
          <p:cNvSpPr txBox="1">
            <a:spLocks/>
          </p:cNvSpPr>
          <p:nvPr/>
        </p:nvSpPr>
        <p:spPr>
          <a:xfrm>
            <a:off x="653144" y="2342145"/>
            <a:ext cx="7041619" cy="4296104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Kiểm thử hệ thống: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Sẽ được thực hiện kiểm thử sau khi các hệ thống, chức năng đã được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tích hợp lại với nhau nhằm các hoạt động sẽ hoạt động bình thường, đáp ứng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đúng và đủ các yêu cầu. </a:t>
            </a:r>
            <a:b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Ngăn chặn lỗi ở cấp độ Kiểm Thử Tích Hợp.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Thực hiểm tra lại các trường hợp kiểm thử trước đó đã bị Fail để đảm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bảo các lỗi đã được sửa và không phát sinh mới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Kiểm tra phản hồi giữa giao diện và chức năng phải phù hợp và tương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thích.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08CD19-BB59-E063-DAB2-3CAE9CFD8889}"/>
              </a:ext>
            </a:extLst>
          </p:cNvPr>
          <p:cNvSpPr txBox="1">
            <a:spLocks/>
          </p:cNvSpPr>
          <p:nvPr/>
        </p:nvSpPr>
        <p:spPr>
          <a:xfrm>
            <a:off x="279879" y="1395627"/>
            <a:ext cx="5068498" cy="94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7.2.3</a:t>
            </a:r>
          </a:p>
          <a:p>
            <a:pPr algn="l">
              <a:lnSpc>
                <a:spcPct val="100000"/>
              </a:lnSpc>
            </a:pPr>
            <a:r>
              <a:rPr lang="en-US" sz="21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Các mức kiểm thử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BE99AA9B-6A77-1C0C-5014-81D959669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56" y="1868885"/>
            <a:ext cx="2297673" cy="22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425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310750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GIỚI THIỆU THÀNH VIÊN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13575" y="5187935"/>
            <a:ext cx="4006803" cy="908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LÊ QUANG MINH</a:t>
            </a:r>
          </a:p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</a:t>
            </a:r>
            <a:r>
              <a:rPr lang="en-US" sz="28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PS17003 )</a:t>
            </a:r>
            <a:endParaRPr lang="en-US" sz="2800" smtClean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090081" y="965772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BBDFA0-C084-7C09-69E9-B2E85A0F0748}"/>
              </a:ext>
            </a:extLst>
          </p:cNvPr>
          <p:cNvSpPr txBox="1"/>
          <p:nvPr/>
        </p:nvSpPr>
        <p:spPr>
          <a:xfrm>
            <a:off x="4659947" y="1213531"/>
            <a:ext cx="726923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khảo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sát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lập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 hoạch dự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án.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phân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tích yêu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vẽ s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ơ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đồ Usecases.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 thiết kế mô hình công nghệ, giao diện và thiết kế dữ liệu.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lập trình CSDL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mtClean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Tham gia sưu tập và chỉnh sửa hình ảnh sản phẩm.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vi-V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hía </a:t>
            </a:r>
            <a: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KHÁCH HÀNG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2" indent="-342900">
              <a:buFont typeface="Wingdings" panose="05000000000000000000" pitchFamily="2" charset="2"/>
              <a:buChar char="v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backend và frontend gồm các trang :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Cập nhật thông tin</a:t>
            </a:r>
            <a:endParaRPr lang="vi-VN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Hướng dẫn</a:t>
            </a:r>
            <a:endParaRPr lang="vi-VN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R="0" lvl="1" algn="l">
              <a:spcBef>
                <a:spcPts val="0"/>
              </a:spcBef>
              <a:spcAft>
                <a:spcPts val="0"/>
              </a:spcAft>
            </a:pPr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TRỊ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mtClean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backend và frontend gồm các giao diện:</a:t>
            </a:r>
            <a:endParaRPr lang="vi-V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vi-V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</a:t>
            </a:r>
            <a:r>
              <a:rPr lang="vi-V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lý</a:t>
            </a: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thương hiệu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Liệt kê yêu thích sản phẩm</a:t>
            </a:r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R="0" lvl="1" algn="l">
              <a:spcBef>
                <a:spcPts val="0"/>
              </a:spcBef>
              <a:spcAft>
                <a:spcPts val="0"/>
              </a:spcAft>
            </a:pPr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 gia kiểm thử.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 viết tài liệu dự án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vi-V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4" y="1317006"/>
            <a:ext cx="3727666" cy="372766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66526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8. KẾT LUẬN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8309576-F626-B3CF-C6B9-E645BF87AAED}"/>
              </a:ext>
            </a:extLst>
          </p:cNvPr>
          <p:cNvSpPr txBox="1">
            <a:spLocks/>
          </p:cNvSpPr>
          <p:nvPr/>
        </p:nvSpPr>
        <p:spPr>
          <a:xfrm>
            <a:off x="279880" y="854145"/>
            <a:ext cx="4655678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8.1 Thuận lợi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75CBA1-930C-AA8A-6A50-A772A27FF563}"/>
              </a:ext>
            </a:extLst>
          </p:cNvPr>
          <p:cNvSpPr txBox="1">
            <a:spLocks/>
          </p:cNvSpPr>
          <p:nvPr/>
        </p:nvSpPr>
        <p:spPr>
          <a:xfrm>
            <a:off x="653143" y="1722901"/>
            <a:ext cx="7041619" cy="48956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 thành viên trong nhóm đã nhận thức được những thiếu sót của bản than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trong suốt thời gian thực hiện dự án và rút kinh nghiệm dần.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 thành viên trong nhóm đã ôn tập, rèn luyện vững vàng và phát triển hơn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kiến thức, kỹ năng chuyên môn, kỹ năng làm việc nhóm trong suốt quá trình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thực hiện dự án.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Nhóm được Giảng viên hỗ trợ về kiến thức, kỹ năng chuyên môn, nghiệp vụ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liên quan đến đề tài và động viên tinh thần trong suốt quá trình thực hiện dự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án.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6A09B-A669-691D-98A9-66D93EDC8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484" y="1171342"/>
            <a:ext cx="3210373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41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8. KẾT LUẬN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8309576-F626-B3CF-C6B9-E645BF87AAED}"/>
              </a:ext>
            </a:extLst>
          </p:cNvPr>
          <p:cNvSpPr txBox="1">
            <a:spLocks/>
          </p:cNvSpPr>
          <p:nvPr/>
        </p:nvSpPr>
        <p:spPr>
          <a:xfrm>
            <a:off x="279880" y="854145"/>
            <a:ext cx="4655678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8.2 </a:t>
            </a:r>
            <a:r>
              <a:rPr lang="en-US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Khó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2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khăn</a:t>
            </a:r>
            <a:endParaRPr lang="en-US" sz="220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75CBA1-930C-AA8A-6A50-A772A27FF563}"/>
              </a:ext>
            </a:extLst>
          </p:cNvPr>
          <p:cNvSpPr txBox="1">
            <a:spLocks/>
          </p:cNvSpPr>
          <p:nvPr/>
        </p:nvSpPr>
        <p:spPr>
          <a:xfrm>
            <a:off x="653143" y="1722901"/>
            <a:ext cx="7041619" cy="48956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Thời gian thực hiện dự án bị giảm một cách chủ quan do thay đổi đối tượng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khảo sát để lập yêu cầu dự án sau nửa tháng đã chọn ban đầu.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Thời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cả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nhóm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cùng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tập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hợp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đông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đủ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thảo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luận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thực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hiện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dự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vào thời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rảnh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là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rất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khiêm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tốn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Chuyên môn lập trình của cả nhóm chưa đồng đều dẫn đến gặp khó khăn trong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việc phân việc cũng như phải đầu tư thời gian để ôn tập và hướng dẫn lại kiến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thức cơ bản. 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Không thống nhất được ý kiến vào một số thời điểm dẫn đến dự án bị ngưng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trệ. 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749F0-3E41-186E-D41C-90178ED17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506" y="1007440"/>
            <a:ext cx="3419952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072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8. KẾT LUẬN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E8309576-F626-B3CF-C6B9-E645BF87AAED}"/>
              </a:ext>
            </a:extLst>
          </p:cNvPr>
          <p:cNvSpPr txBox="1">
            <a:spLocks/>
          </p:cNvSpPr>
          <p:nvPr/>
        </p:nvSpPr>
        <p:spPr>
          <a:xfrm>
            <a:off x="279880" y="854145"/>
            <a:ext cx="4655678" cy="63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8.3 Hướng phát triển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75CBA1-930C-AA8A-6A50-A772A27FF563}"/>
              </a:ext>
            </a:extLst>
          </p:cNvPr>
          <p:cNvSpPr txBox="1">
            <a:spLocks/>
          </p:cNvSpPr>
          <p:nvPr/>
        </p:nvSpPr>
        <p:spPr>
          <a:xfrm>
            <a:off x="653143" y="1722901"/>
            <a:ext cx="7041619" cy="489561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Phát triển về giao diện để nhìn bắt mắt và thân thiện với người dùng hơn.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Ứng dụng thêm các công nghệ hiện đại vào dự án.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Xây dựng thêm nghiệp vụ quản lý kho hàng cho dự án.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 descr="Shape">
            <a:extLst>
              <a:ext uri="{FF2B5EF4-FFF2-40B4-BE49-F238E27FC236}">
                <a16:creationId xmlns:a16="http://schemas.microsoft.com/office/drawing/2014/main" id="{717D1FCF-E51F-34ED-434D-2F71A2692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13" y="1488539"/>
            <a:ext cx="2401635" cy="240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409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209675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LỜI CẢM ƠN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844069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D366E17-707A-169A-57EA-D8A2A91C39B1}"/>
              </a:ext>
            </a:extLst>
          </p:cNvPr>
          <p:cNvSpPr txBox="1">
            <a:spLocks/>
          </p:cNvSpPr>
          <p:nvPr/>
        </p:nvSpPr>
        <p:spPr>
          <a:xfrm>
            <a:off x="947017" y="1703770"/>
            <a:ext cx="10421256" cy="3184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i="1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Nhóm em xin gửi </a:t>
            </a:r>
            <a:r>
              <a:rPr lang="en-US" sz="3200" i="1" smtClean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Lời </a:t>
            </a:r>
            <a:r>
              <a:rPr lang="en-US" sz="3200" i="1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cảm ơn chân thành và sâu sắc</a:t>
            </a:r>
          </a:p>
          <a:p>
            <a:pPr>
              <a:lnSpc>
                <a:spcPct val="150000"/>
              </a:lnSpc>
            </a:pPr>
            <a:r>
              <a:rPr lang="en-US" sz="3200" i="1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đến </a:t>
            </a:r>
            <a:r>
              <a:rPr lang="en-US" sz="3200" i="1" smtClean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Thầy Nguyễn Nghiệm, là giảng viên hướng dẫn của nhóm và Quý </a:t>
            </a:r>
            <a:r>
              <a:rPr lang="en-US" sz="3200" i="1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</a:t>
            </a:r>
            <a:r>
              <a:rPr lang="en-US" sz="3200" i="1" smtClean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hầy </a:t>
            </a:r>
            <a:r>
              <a:rPr lang="en-US" sz="3200" i="1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</a:t>
            </a:r>
            <a:r>
              <a:rPr lang="en-US" sz="3200" i="1" smtClean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ô </a:t>
            </a:r>
            <a:r>
              <a:rPr lang="en-US" sz="3200" i="1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trong </a:t>
            </a:r>
            <a:r>
              <a:rPr lang="en-US" sz="3200" i="1" smtClean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Ban </a:t>
            </a:r>
            <a:r>
              <a:rPr lang="en-US" sz="3200" i="1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</a:t>
            </a:r>
            <a:r>
              <a:rPr lang="en-US" sz="3200" i="1" smtClean="0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ội </a:t>
            </a:r>
            <a:r>
              <a:rPr lang="en-US" sz="3200" i="1">
                <a:solidFill>
                  <a:schemeClr val="accent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đồng!</a:t>
            </a:r>
          </a:p>
        </p:txBody>
      </p:sp>
    </p:spTree>
    <p:extLst>
      <p:ext uri="{BB962C8B-B14F-4D97-AF65-F5344CB8AC3E}">
        <p14:creationId xmlns:p14="http://schemas.microsoft.com/office/powerpoint/2010/main" val="1514899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310750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GIỚI THIỆU THÀNH VIÊN</a:t>
            </a:r>
            <a:endParaRPr lang="en-US" sz="16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13575" y="5302235"/>
            <a:ext cx="4006803" cy="831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PHẠM ANH DUY</a:t>
            </a:r>
          </a:p>
          <a:p>
            <a:pPr>
              <a:lnSpc>
                <a:spcPct val="100000"/>
              </a:lnSpc>
            </a:pPr>
            <a:r>
              <a:rPr lang="en-US" sz="28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 PS16042 )</a:t>
            </a:r>
            <a:endParaRPr lang="en-US" sz="2800" smtClean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090081" y="965772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BBDFA0-C084-7C09-69E9-B2E85A0F0748}"/>
              </a:ext>
            </a:extLst>
          </p:cNvPr>
          <p:cNvSpPr txBox="1"/>
          <p:nvPr/>
        </p:nvSpPr>
        <p:spPr>
          <a:xfrm>
            <a:off x="4659947" y="1327831"/>
            <a:ext cx="726923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khảo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sát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lập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 hoạch dự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án.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phân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tích yêu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cầu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vẽ s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ơ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đồ Usecases.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</a:t>
            </a: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 thiết kế mô hình công nghệ, giao diện và thiết kế dữ liệu.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vi-VN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gia lập trình CSDL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mtClean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Tham gia tổng hợp và soạn thảo mô tả chi tiết các sản phẩm.</a:t>
            </a:r>
          </a:p>
          <a:p>
            <a:pPr marR="0" lvl="0" algn="l">
              <a:spcBef>
                <a:spcPts val="0"/>
              </a:spcBef>
              <a:spcAft>
                <a:spcPts val="0"/>
              </a:spcAft>
            </a:pPr>
            <a:endParaRPr lang="vi-V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hía </a:t>
            </a:r>
            <a:r>
              <a:rPr 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KHÁCH HÀNG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800100" lvl="2" indent="-342900">
              <a:buFont typeface="Wingdings" panose="05000000000000000000" pitchFamily="2" charset="2"/>
              <a:buChar char="v"/>
            </a:pP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backend và frontend gồm các trang :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Đổi mật khẩu</a:t>
            </a:r>
            <a:endParaRPr lang="vi-VN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R="0" lvl="1" algn="l">
              <a:spcBef>
                <a:spcPts val="0"/>
              </a:spcBef>
              <a:spcAft>
                <a:spcPts val="0"/>
              </a:spcAft>
            </a:pPr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hí</a:t>
            </a: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TRỊ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US" smtClean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backend và frontend gồm các giao diện:</a:t>
            </a:r>
            <a:endParaRPr lang="vi-VN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vi-VN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</a:t>
            </a:r>
            <a:r>
              <a:rPr lang="vi-VN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lý</a:t>
            </a: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vai trò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Quản lý trạng thái đơn hàng</a:t>
            </a:r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R="0" lvl="1" algn="l">
              <a:spcBef>
                <a:spcPts val="0"/>
              </a:spcBef>
              <a:spcAft>
                <a:spcPts val="0"/>
              </a:spcAft>
            </a:pPr>
            <a:endParaRPr lang="vi-VN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Kiểm thử chính cho dự án.</a:t>
            </a:r>
          </a:p>
          <a:p>
            <a:pPr marL="342900" marR="0" lvl="0" indent="-342900" algn="l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vi-VN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 gia viết tài liệu dự án.</a:t>
            </a:r>
            <a:endParaRPr lang="vi-V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4" y="1451935"/>
            <a:ext cx="3707037" cy="370703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0017881" y="6247502"/>
            <a:ext cx="1911303" cy="469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Đến slide 5.5</a:t>
            </a:r>
          </a:p>
        </p:txBody>
      </p:sp>
      <p:sp>
        <p:nvSpPr>
          <p:cNvPr id="3" name="Action Button: Return 2">
            <a:hlinkClick r:id="rId5" action="ppaction://hlinksldjump" highlightClick="1"/>
          </p:cNvPr>
          <p:cNvSpPr/>
          <p:nvPr/>
        </p:nvSpPr>
        <p:spPr>
          <a:xfrm>
            <a:off x="10629900" y="5575300"/>
            <a:ext cx="1155700" cy="672202"/>
          </a:xfrm>
          <a:prstGeom prst="actionButtonRetur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257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713411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NỘI DUNG CHÍNH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1492454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79879" y="2209812"/>
            <a:ext cx="8617378" cy="3209724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Giới thiệu dự án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Khảo sát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Phân tích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Thiết kế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Thực hiện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Demo </a:t>
            </a:r>
            <a:r>
              <a:rPr lang="en-US" sz="320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dự </a:t>
            </a:r>
            <a:r>
              <a:rPr lang="en-US" sz="3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Kiểm thử</a:t>
            </a:r>
            <a:endParaRPr lang="en-US" sz="3200">
              <a:ln w="0"/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Kết luận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426" y="2599227"/>
            <a:ext cx="2209404" cy="28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091436"/>
              </p:ext>
            </p:extLst>
          </p:nvPr>
        </p:nvGraphicFramePr>
        <p:xfrm>
          <a:off x="9608444" y="1127565"/>
          <a:ext cx="2117568" cy="2117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Bitmap Image" r:id="rId4" imgW="4762440" imgH="4762440" progId="Paint.Picture">
                  <p:embed/>
                </p:oleObj>
              </mc:Choice>
              <mc:Fallback>
                <p:oleObj name="Bitmap Image" r:id="rId4" imgW="4762440" imgH="4762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08444" y="1127565"/>
                        <a:ext cx="2117568" cy="2117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4" y="310750"/>
            <a:ext cx="10602686" cy="634394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1. GIỚI THIỆU DỰ ÁN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9" y="219751"/>
            <a:ext cx="1594078" cy="5414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090081" y="965772"/>
            <a:ext cx="172881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4" y="1447800"/>
            <a:ext cx="2625789" cy="1677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11" y="1447800"/>
            <a:ext cx="2647950" cy="1697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119" y="749357"/>
            <a:ext cx="1460667" cy="13747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31" y="1928316"/>
            <a:ext cx="1588534" cy="13343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54" y="1107061"/>
            <a:ext cx="2063616" cy="206361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279879" y="3262685"/>
            <a:ext cx="3365499" cy="120544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Công nghệ thông tin phát triển.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271736" y="3262685"/>
            <a:ext cx="3365499" cy="120544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Thương mại điện tử phát triển.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263593" y="3262685"/>
            <a:ext cx="3365499" cy="177400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Sự phổ biến của các đồ dùng điện máy &amp; điện tử gia dụng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063" y="4408831"/>
            <a:ext cx="2376844" cy="2376844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460886" y="5074343"/>
            <a:ext cx="4169625" cy="120544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40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Thuận lợi cho việc tìm hiểu, nghiên cứu thông tin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3546853" y="2062082"/>
            <a:ext cx="857663" cy="508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8963279">
            <a:off x="7334165" y="4281230"/>
            <a:ext cx="889883" cy="508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476032" y="5561027"/>
            <a:ext cx="889883" cy="508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8699041" y="5313400"/>
            <a:ext cx="2724824" cy="120544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i="1" smtClean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Chọn đề tài</a:t>
            </a:r>
            <a:br>
              <a:rPr lang="en-US" sz="2400" i="1" smtClean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i="1" u="sng" smtClean="0">
                <a:ln w="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Dự án tốt nghiệp</a:t>
            </a:r>
          </a:p>
        </p:txBody>
      </p:sp>
    </p:spTree>
    <p:extLst>
      <p:ext uri="{BB962C8B-B14F-4D97-AF65-F5344CB8AC3E}">
        <p14:creationId xmlns:p14="http://schemas.microsoft.com/office/powerpoint/2010/main" val="2165250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2971</TotalTime>
  <Words>3127</Words>
  <Application>Microsoft Office PowerPoint</Application>
  <PresentationFormat>Widescreen</PresentationFormat>
  <Paragraphs>514</Paragraphs>
  <Slides>63</Slides>
  <Notes>63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Open Sans</vt:lpstr>
      <vt:lpstr>Open Sans SemiBold</vt:lpstr>
      <vt:lpstr>Wingdings</vt:lpstr>
      <vt:lpstr>Office Theme</vt:lpstr>
      <vt:lpstr>Bitmap Image</vt:lpstr>
      <vt:lpstr>BÁO CÁO  DỰ ÁN TỐT NGHIỆP</vt:lpstr>
      <vt:lpstr>GIỚI THIỆU THÀNH VIÊN</vt:lpstr>
      <vt:lpstr>GIỚI THIỆU THÀNH VIÊN</vt:lpstr>
      <vt:lpstr>GIỚI THIỆU THÀNH VIÊN</vt:lpstr>
      <vt:lpstr>GIỚI THIỆU THÀNH VIÊN</vt:lpstr>
      <vt:lpstr>GIỚI THIỆU THÀNH VIÊN</vt:lpstr>
      <vt:lpstr>GIỚI THIỆU THÀNH VIÊN</vt:lpstr>
      <vt:lpstr>NỘI DUNG CHÍNH</vt:lpstr>
      <vt:lpstr>1. GIỚI THIỆU DỰ ÁN</vt:lpstr>
      <vt:lpstr>1. GIỚI THIỆU DỰ ÁN</vt:lpstr>
      <vt:lpstr>1. GIỚI THIỆU DỰ ÁN</vt:lpstr>
      <vt:lpstr>2. KHẢO SÁT</vt:lpstr>
      <vt:lpstr>2. KHẢO SÁT</vt:lpstr>
      <vt:lpstr>2. KHẢO SÁT</vt:lpstr>
      <vt:lpstr>2. KHẢO SÁT</vt:lpstr>
      <vt:lpstr>3. PHÂN TÍCH</vt:lpstr>
      <vt:lpstr>3. PHÂN TÍCH</vt:lpstr>
      <vt:lpstr>3. PHÂN TÍCH</vt:lpstr>
      <vt:lpstr>3. PHÂN TÍCH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4. THIẾT KẾ</vt:lpstr>
      <vt:lpstr>5. THỰC HIỆN</vt:lpstr>
      <vt:lpstr>5. THỰC HIỆN</vt:lpstr>
      <vt:lpstr>5. THỰC HIỆN</vt:lpstr>
      <vt:lpstr>5. THỰC HIỆN</vt:lpstr>
      <vt:lpstr>5. THỰC HIỆN</vt:lpstr>
      <vt:lpstr>5. THỰC HIỆN</vt:lpstr>
      <vt:lpstr>5. THỰC HIỆN</vt:lpstr>
      <vt:lpstr>5. THỰC HIỆN</vt:lpstr>
      <vt:lpstr>6. DEMO DỰ ÁN</vt:lpstr>
      <vt:lpstr>7. KIỂM THỬ</vt:lpstr>
      <vt:lpstr>7. KIỂM THỬ</vt:lpstr>
      <vt:lpstr>7. KIỂM THỬ</vt:lpstr>
      <vt:lpstr>7. KIỂM THỬ</vt:lpstr>
      <vt:lpstr>7. KIỂM THỬ</vt:lpstr>
      <vt:lpstr>7. KIỂM THỬ</vt:lpstr>
      <vt:lpstr>7. KIỂM THỬ</vt:lpstr>
      <vt:lpstr>8. KẾT LUẬN</vt:lpstr>
      <vt:lpstr>8. KẾT LUẬN</vt:lpstr>
      <vt:lpstr>8. KẾT LUẬN</vt:lpstr>
      <vt:lpstr>LỜI CẢM 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ĐỀ TÀI XÂY DỰNG WEBSITE TRẮC NGHIỆM TIẾNG ANH CƠ BẢN MIỄN PHÍ  CHO HỌC SINH LỚP 6 – CHƯƠNG TRÌNH MỚI MÔN HỌC : KỸ NĂNG LÀM VIỆC</dc:title>
  <dc:creator>Van Haky</dc:creator>
  <cp:lastModifiedBy>Van Haky</cp:lastModifiedBy>
  <cp:revision>303</cp:revision>
  <dcterms:created xsi:type="dcterms:W3CDTF">2022-05-20T01:40:23Z</dcterms:created>
  <dcterms:modified xsi:type="dcterms:W3CDTF">2022-12-26T06:45:15Z</dcterms:modified>
</cp:coreProperties>
</file>